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261" r:id="rId5"/>
    <p:sldId id="264" r:id="rId6"/>
    <p:sldId id="268" r:id="rId7"/>
    <p:sldId id="267" r:id="rId8"/>
    <p:sldId id="269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4" y="2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5DEC-2CA8-41CD-B187-A76C290E9AD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E3798-3319-4C3C-8A78-2602FED04F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A4DF-6894-4A79-A4E1-90EB27127D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1/6/2009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81922" name="Text Box 2"/>
          <p:cNvSpPr txBox="1">
            <a:spLocks noGrp="1"/>
          </p:cNvSpPr>
          <p:nvPr/>
        </p:nvSpPr>
        <p:spPr bwMode="auto">
          <a:xfrm>
            <a:off x="3884027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</a:rPr>
              <a:t>1/6/2009</a:t>
            </a:r>
          </a:p>
        </p:txBody>
      </p:sp>
      <p:sp>
        <p:nvSpPr>
          <p:cNvPr id="81923" name="Text Box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</a:rPr>
              <a:t>‹#›</a:t>
            </a:r>
          </a:p>
        </p:txBody>
      </p:sp>
      <p:sp>
        <p:nvSpPr>
          <p:cNvPr id="81924" name="Text Box 4"/>
          <p:cNvSpPr txBox="1">
            <a:spLocks noGrp="1"/>
          </p:cNvSpPr>
          <p:nvPr/>
        </p:nvSpPr>
        <p:spPr bwMode="auto">
          <a:xfrm>
            <a:off x="3884027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</a:rPr>
              <a:t>1/6/2009</a:t>
            </a:r>
          </a:p>
        </p:txBody>
      </p:sp>
      <p:sp>
        <p:nvSpPr>
          <p:cNvPr id="81925" name="Text Box 5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</a:rPr>
              <a:t>‹#›</a:t>
            </a:r>
          </a:p>
        </p:txBody>
      </p:sp>
      <p:sp>
        <p:nvSpPr>
          <p:cNvPr id="81926" name="Text Box 6"/>
          <p:cNvSpPr txBox="1">
            <a:spLocks noGrp="1"/>
          </p:cNvSpPr>
          <p:nvPr/>
        </p:nvSpPr>
        <p:spPr bwMode="auto">
          <a:xfrm>
            <a:off x="3884027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</a:rPr>
              <a:t>1/6/2009</a:t>
            </a:r>
          </a:p>
        </p:txBody>
      </p:sp>
      <p:sp>
        <p:nvSpPr>
          <p:cNvPr id="81927" name="Text Box 7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</a:rPr>
              <a:t>‹#›</a:t>
            </a:r>
          </a:p>
        </p:txBody>
      </p:sp>
      <p:sp>
        <p:nvSpPr>
          <p:cNvPr id="81928" name="Rectangle 8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9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Beijing monsters.  It is daunting even to contemplate an attempt at enumeration.</a:t>
            </a:r>
          </a:p>
        </p:txBody>
      </p:sp>
      <p:sp>
        <p:nvSpPr>
          <p:cNvPr id="81930" name="Text Box 10"/>
          <p:cNvSpPr txBox="1">
            <a:spLocks noGrp="1"/>
          </p:cNvSpPr>
          <p:nvPr/>
        </p:nvSpPr>
        <p:spPr bwMode="auto">
          <a:xfrm>
            <a:off x="3884027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</a:rPr>
              <a:t>1/6/2009</a:t>
            </a:r>
          </a:p>
        </p:txBody>
      </p:sp>
      <p:sp>
        <p:nvSpPr>
          <p:cNvPr id="81931" name="Text Box 11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</a:rPr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798-3319-4C3C-8A78-2602FED04FC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782D-F70B-4E31-A3C2-E182FC9C384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0C2B-8FA5-4EAE-AD69-A40EE63F8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782D-F70B-4E31-A3C2-E182FC9C384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0C2B-8FA5-4EAE-AD69-A40EE63F8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782D-F70B-4E31-A3C2-E182FC9C384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0C2B-8FA5-4EAE-AD69-A40EE63F8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782D-F70B-4E31-A3C2-E182FC9C384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0C2B-8FA5-4EAE-AD69-A40EE63F8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782D-F70B-4E31-A3C2-E182FC9C384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0C2B-8FA5-4EAE-AD69-A40EE63F8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782D-F70B-4E31-A3C2-E182FC9C384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0C2B-8FA5-4EAE-AD69-A40EE63F8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782D-F70B-4E31-A3C2-E182FC9C384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0C2B-8FA5-4EAE-AD69-A40EE63F8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782D-F70B-4E31-A3C2-E182FC9C384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0C2B-8FA5-4EAE-AD69-A40EE63F8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782D-F70B-4E31-A3C2-E182FC9C384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0C2B-8FA5-4EAE-AD69-A40EE63F8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782D-F70B-4E31-A3C2-E182FC9C384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0C2B-8FA5-4EAE-AD69-A40EE63F8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782D-F70B-4E31-A3C2-E182FC9C384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0C2B-8FA5-4EAE-AD69-A40EE63F8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782D-F70B-4E31-A3C2-E182FC9C384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0C2B-8FA5-4EAE-AD69-A40EE63F80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Doing Survey Research in </a:t>
            </a:r>
            <a:r>
              <a:rPr lang="en-US" b="1" dirty="0"/>
              <a:t>Contemporary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Donald J. Treiman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March 2009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B44-D5EB-4B90-BCFF-5862265BB5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1/7/2009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Morrison Institute, Stanford</a:t>
            </a:r>
          </a:p>
        </p:txBody>
      </p:sp>
      <p:sp>
        <p:nvSpPr>
          <p:cNvPr id="54274" name="Text Box 2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54275" name="Text Box 3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54276" name="Text Box 4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54277" name="Text Box 5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54278" name="Rectangle 6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r>
              <a:rPr lang="en-US" sz="2000" b="1"/>
              <a:t>The meaning of “rural” and “village” is elastic</a:t>
            </a:r>
          </a:p>
        </p:txBody>
      </p:sp>
      <p:pic>
        <p:nvPicPr>
          <p:cNvPr id="54279" name="Picture 7" descr="DSC_0073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5695" r="5695"/>
          <a:stretch>
            <a:fillRect/>
          </a:stretch>
        </p:blipFill>
        <p:spPr>
          <a:xfrm>
            <a:off x="2362200" y="0"/>
            <a:ext cx="6042025" cy="4530725"/>
          </a:xfrm>
          <a:noFill/>
          <a:ln/>
        </p:spPr>
      </p:pic>
      <p:sp>
        <p:nvSpPr>
          <p:cNvPr id="54280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>
              <a:buFont typeface="Wingdings"/>
              <a:buNone/>
            </a:pPr>
            <a:r>
              <a:rPr lang="en-US" sz="1400"/>
              <a:t>This is a </a:t>
            </a:r>
            <a:r>
              <a:rPr lang="en-US" sz="1400" i="1"/>
              <a:t>xiang</a:t>
            </a:r>
            <a:r>
              <a:rPr lang="en-US" sz="1400"/>
              <a:t> so large and dense that it would need to be gridded for enumeration in a survey</a:t>
            </a:r>
          </a:p>
        </p:txBody>
      </p:sp>
      <p:sp>
        <p:nvSpPr>
          <p:cNvPr id="54281" name="Text Box 9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54282" name="Text Box 10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54283" name="Text Box 11"/>
          <p:cNvSpPr txBox="1">
            <a:spLocks noGrp="1"/>
          </p:cNvSpPr>
          <p:nvPr/>
        </p:nvSpPr>
        <p:spPr bwMode="auto">
          <a:xfrm>
            <a:off x="0" y="4667250"/>
            <a:ext cx="1447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 charset="0"/>
              </a:rPr>
              <a:t>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Small factory</a:t>
            </a:r>
            <a:endParaRPr lang="en-US" dirty="0"/>
          </a:p>
        </p:txBody>
      </p:sp>
      <p:pic>
        <p:nvPicPr>
          <p:cNvPr id="1026" name="Picture 2" descr="C:\Don_Drive\China\Migration\Pilot_study\field_work_materials\Qinghua_material\2004-8 Pilot Study\Suzhou\Zhenhu Town Shiqiao Village\listing\small factory\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Dormitory for factory</a:t>
            </a:r>
            <a:endParaRPr lang="en-US" dirty="0"/>
          </a:p>
        </p:txBody>
      </p:sp>
      <p:pic>
        <p:nvPicPr>
          <p:cNvPr id="2051" name="Picture 3" descr="C:\Don_Drive\China\Migration\Pilot_study\field_work_materials\Qinghua_material\2004-8 Pilot Study\Suzhou\Zhenhu Town Shiqiao Village\listing\small factory\dormitory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cooperation of local officials often helps.</a:t>
            </a:r>
            <a:endParaRPr lang="en-US" dirty="0"/>
          </a:p>
        </p:txBody>
      </p:sp>
      <p:pic>
        <p:nvPicPr>
          <p:cNvPr id="3074" name="Picture 2" descr="C:\Don_Drive\China\Migration\Pilot_study\field_work_materials\Qinghua_material\2004-8 Pilot Study\Suzhou\Mudu Town Nanbang Village\listing\3Y2800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n_Drive\China\Migration\Pilot_study\field_work_materials\Qinghua_material\2004-8 Pilot Study\Suzhou\Mudu Town Nanbang Village\listing\3Y2800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downscale apartment block, difficult to get into.</a:t>
            </a:r>
            <a:endParaRPr lang="en-US" dirty="0"/>
          </a:p>
        </p:txBody>
      </p:sp>
      <p:pic>
        <p:nvPicPr>
          <p:cNvPr id="6146" name="Picture 2" descr="C:\Don_Drive\China\Migration\Pilot_study\field_work_materials\Qinghua_material\2004-8 Pilot Study\Suzhou\Pinjiang District\listing\others\3Z02003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Upscale gated community</a:t>
            </a:r>
            <a:endParaRPr lang="en-US" dirty="0"/>
          </a:p>
        </p:txBody>
      </p:sp>
      <p:pic>
        <p:nvPicPr>
          <p:cNvPr id="7170" name="Picture 2" descr="C:\Don_Drive\China\Migration\Pilot_study\field_work_materials\Qinghua_material\2004-8 Pilot Study\Suzhou\Pinjiang District\listing\Place B\IMG_05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 the TV camera</a:t>
            </a:r>
            <a:endParaRPr lang="en-US" dirty="0"/>
          </a:p>
        </p:txBody>
      </p:sp>
      <p:pic>
        <p:nvPicPr>
          <p:cNvPr id="8194" name="Picture 2" descr="C:\Don_Drive\China\Migration\Pilot_study\field_work_materials\Qinghua_material\2004-8 Pilot Study\Suzhou\Pinjiang District\listing\Place B\Rotation of IMG_05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 enumerate, it would help to have a floor plan.  Otherwise, the enumerator has to count windows and make assumptions.</a:t>
            </a:r>
            <a:endParaRPr lang="en-US" dirty="0"/>
          </a:p>
        </p:txBody>
      </p:sp>
      <p:pic>
        <p:nvPicPr>
          <p:cNvPr id="9218" name="Picture 2" descr="C:\Don_Drive\China\Migration\Pilot_study\field_work_materials\Qinghua_material\2004-8 Pilot Study\Beijing\HQ\IMG_33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Dormitory space at a construction site.</a:t>
            </a:r>
            <a:endParaRPr lang="en-US" dirty="0"/>
          </a:p>
        </p:txBody>
      </p:sp>
      <p:pic>
        <p:nvPicPr>
          <p:cNvPr id="10242" name="Picture 2" descr="C:\Don_Drive\China\Migration\Pilot_study\field_work_materials\Qinghua_material\2004-8 Pilot Study\Chengdu\Factory\3rd--Construction Company\工地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6" descr="IMG_261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Girls’ dormitory in  large </a:t>
            </a:r>
            <a:r>
              <a:rPr lang="en-US" smtClean="0"/>
              <a:t>toy factory.</a:t>
            </a:r>
            <a:endParaRPr lang="en-US"/>
          </a:p>
        </p:txBody>
      </p:sp>
      <p:pic>
        <p:nvPicPr>
          <p:cNvPr id="12290" name="Picture 2" descr="C:\Don_Drive\China\Migration\Pilot_study\field_work_materials\Qinghua_material\2004-8 Pilot Study\Guangzhou\Panyu District Lanhe Town_Toy Factory\dormitory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Same dormitory.  Clearly there are five girls to a room.</a:t>
            </a:r>
            <a:endParaRPr lang="en-US" dirty="0"/>
          </a:p>
        </p:txBody>
      </p:sp>
      <p:pic>
        <p:nvPicPr>
          <p:cNvPr id="11266" name="Picture 2" descr="C:\Don_Drive\China\Migration\Pilot_study\field_work_materials\Qinghua_material\2004-8 Pilot Study\Guangzhou\Panyu District Lanhe Town_Toy Factory\IMG_29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1/7/2009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Morrison Institute, Stanford</a:t>
            </a:r>
          </a:p>
        </p:txBody>
      </p:sp>
      <p:sp>
        <p:nvSpPr>
          <p:cNvPr id="34818" name="Text Box 2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34819" name="Text Box 3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34820" name="Text Box 4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34821" name="Text Box 5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34822" name="Text Box 6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34823" name="Text Box 7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34824" name="Text Box 8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34825" name="Text Box 9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826" name="Text Box 10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34827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1600200" y="5486400"/>
            <a:ext cx="7315200" cy="68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700"/>
              <a:t>Clothing sweatshop</a:t>
            </a:r>
          </a:p>
        </p:txBody>
      </p:sp>
      <p:sp>
        <p:nvSpPr>
          <p:cNvPr id="34828" name="Rectangle 12"/>
          <p:cNvSpPr>
            <a:spLocks noGrp="1"/>
          </p:cNvSpPr>
          <p:nvPr>
            <p:ph type="title" idx="4294967295"/>
          </p:nvPr>
        </p:nvSpPr>
        <p:spPr>
          <a:xfrm>
            <a:off x="1600200" y="4648200"/>
            <a:ext cx="7315200" cy="6858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FFFF"/>
                </a:solidFill>
              </a:rPr>
              <a:t>Migrant workers sleep on pallets in loft above</a:t>
            </a:r>
          </a:p>
        </p:txBody>
      </p:sp>
      <p:sp>
        <p:nvSpPr>
          <p:cNvPr id="34829" name="Text Box 13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830" name="Text Box 14"/>
          <p:cNvSpPr txBox="1">
            <a:spLocks noGrp="1"/>
          </p:cNvSpPr>
          <p:nvPr/>
        </p:nvSpPr>
        <p:spPr bwMode="auto">
          <a:xfrm>
            <a:off x="0" y="4667250"/>
            <a:ext cx="1447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 charset="0"/>
              </a:rPr>
              <a:t>26</a:t>
            </a:r>
          </a:p>
        </p:txBody>
      </p:sp>
      <p:sp>
        <p:nvSpPr>
          <p:cNvPr id="34831" name="Text Box 15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pic>
        <p:nvPicPr>
          <p:cNvPr id="34832" name="Picture 16" descr="1101000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t="9834" b="9834"/>
          <a:stretch>
            <a:fillRect/>
          </a:stretch>
        </p:blipFill>
        <p:spPr>
          <a:xfrm>
            <a:off x="533400" y="533400"/>
            <a:ext cx="7583487" cy="4568825"/>
          </a:xfrm>
          <a:noFill/>
          <a:ln/>
        </p:spPr>
      </p:pic>
      <p:sp>
        <p:nvSpPr>
          <p:cNvPr id="34833" name="Text Box 17"/>
          <p:cNvSpPr txBox="1">
            <a:spLocks noGrp="1"/>
          </p:cNvSpPr>
          <p:nvPr/>
        </p:nvSpPr>
        <p:spPr bwMode="auto">
          <a:xfrm>
            <a:off x="0" y="4667250"/>
            <a:ext cx="1447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 charset="0"/>
              </a:rPr>
              <a:t></a:t>
            </a:r>
          </a:p>
        </p:txBody>
      </p:sp>
      <p:sp>
        <p:nvSpPr>
          <p:cNvPr id="34834" name="Text Box 18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34835" name="Text Box 19"/>
          <p:cNvSpPr txBox="1">
            <a:spLocks noGrp="1"/>
          </p:cNvSpPr>
          <p:nvPr/>
        </p:nvSpPr>
        <p:spPr bwMode="auto">
          <a:xfrm>
            <a:off x="0" y="4667250"/>
            <a:ext cx="1447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 charset="0"/>
              </a:rPr>
              <a:t>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6" descr="DSC_0114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694" r="5694"/>
          <a:stretch>
            <a:fillRect/>
          </a:stretch>
        </p:blipFill>
        <p:spPr>
          <a:solidFill>
            <a:srgbClr val="DCE5EE"/>
          </a:solidFill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1/7/2009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Morrison Institute, Stanford</a:t>
            </a:r>
          </a:p>
        </p:txBody>
      </p:sp>
      <p:sp>
        <p:nvSpPr>
          <p:cNvPr id="43010" name="Text Box 2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43011" name="Text Box 3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43012" name="Text Box 4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43013" name="Text Box 5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43014" name="Text Box 6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43015" name="Text Box 7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43016" name="Text Box 8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43017" name="Text Box 9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3018" name="Text Box 10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43019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1600200" y="5486400"/>
            <a:ext cx="7315200" cy="68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400"/>
              <a:t>Delineates medical supplies company, houses, hotel, shops and restaurants along the street, a construction site, middle school, post office </a:t>
            </a:r>
            <a:r>
              <a:rPr lang="en-US" sz="1400" i="1"/>
              <a:t>danwei</a:t>
            </a:r>
            <a:r>
              <a:rPr lang="en-US" sz="1400"/>
              <a:t>, and other important details</a:t>
            </a:r>
          </a:p>
        </p:txBody>
      </p:sp>
      <p:sp>
        <p:nvSpPr>
          <p:cNvPr id="43020" name="Rectangle 12"/>
          <p:cNvSpPr>
            <a:spLocks noGrp="1"/>
          </p:cNvSpPr>
          <p:nvPr>
            <p:ph type="title" idx="4294967295"/>
          </p:nvPr>
        </p:nvSpPr>
        <p:spPr>
          <a:xfrm>
            <a:off x="1600200" y="4648200"/>
            <a:ext cx="7315200" cy="6858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FFFF"/>
                </a:solidFill>
              </a:rPr>
              <a:t>Enumeration sketch map	</a:t>
            </a:r>
          </a:p>
        </p:txBody>
      </p:sp>
      <p:sp>
        <p:nvSpPr>
          <p:cNvPr id="43021" name="Text Box 13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3022" name="Text Box 14"/>
          <p:cNvSpPr txBox="1">
            <a:spLocks noGrp="1"/>
          </p:cNvSpPr>
          <p:nvPr/>
        </p:nvSpPr>
        <p:spPr bwMode="auto">
          <a:xfrm>
            <a:off x="0" y="4667250"/>
            <a:ext cx="1447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 charset="0"/>
              </a:rPr>
              <a:t>34</a:t>
            </a:r>
          </a:p>
        </p:txBody>
      </p:sp>
      <p:sp>
        <p:nvSpPr>
          <p:cNvPr id="43023" name="Text Box 15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pic>
        <p:nvPicPr>
          <p:cNvPr id="43024" name="Picture 16" descr="map of N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18000" contrast="24000"/>
          </a:blip>
          <a:srcRect t="9834" b="9834"/>
          <a:stretch>
            <a:fillRect/>
          </a:stretch>
        </p:blipFill>
        <p:spPr>
          <a:xfrm>
            <a:off x="609600" y="457200"/>
            <a:ext cx="7583487" cy="4568825"/>
          </a:xfrm>
          <a:noFill/>
          <a:ln/>
        </p:spPr>
      </p:pic>
      <p:sp>
        <p:nvSpPr>
          <p:cNvPr id="43025" name="Text Box 17"/>
          <p:cNvSpPr txBox="1">
            <a:spLocks noGrp="1"/>
          </p:cNvSpPr>
          <p:nvPr/>
        </p:nvSpPr>
        <p:spPr bwMode="auto">
          <a:xfrm>
            <a:off x="0" y="4667250"/>
            <a:ext cx="1447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 charset="0"/>
              </a:rPr>
              <a:t></a:t>
            </a:r>
          </a:p>
        </p:txBody>
      </p:sp>
      <p:sp>
        <p:nvSpPr>
          <p:cNvPr id="43026" name="Text Box 18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43027" name="Text Box 19"/>
          <p:cNvSpPr txBox="1">
            <a:spLocks noGrp="1"/>
          </p:cNvSpPr>
          <p:nvPr/>
        </p:nvSpPr>
        <p:spPr bwMode="auto">
          <a:xfrm>
            <a:off x="0" y="4667250"/>
            <a:ext cx="1447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 charset="0"/>
              </a:rPr>
              <a:t>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Grp="1"/>
          </p:cNvSpPr>
          <p:nvPr/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7107" name="Text Box 3"/>
          <p:cNvSpPr txBox="1">
            <a:spLocks noGrp="1"/>
          </p:cNvSpPr>
          <p:nvPr/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7108" name="Text Box 4"/>
          <p:cNvSpPr txBox="1">
            <a:spLocks noGrp="1"/>
          </p:cNvSpPr>
          <p:nvPr/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7109" name="Text Box 5"/>
          <p:cNvSpPr txBox="1">
            <a:spLocks noGrp="1"/>
          </p:cNvSpPr>
          <p:nvPr/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7110" name="Text Box 6"/>
          <p:cNvSpPr txBox="1">
            <a:spLocks noGrp="1"/>
          </p:cNvSpPr>
          <p:nvPr/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7111" name="Text Box 7"/>
          <p:cNvSpPr txBox="1">
            <a:spLocks noGrp="1"/>
          </p:cNvSpPr>
          <p:nvPr/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7112" name="Text Box 8"/>
          <p:cNvSpPr txBox="1">
            <a:spLocks noGrp="1"/>
          </p:cNvSpPr>
          <p:nvPr/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7113" name="Text Box 9"/>
          <p:cNvSpPr txBox="1">
            <a:spLocks noGrp="1"/>
          </p:cNvSpPr>
          <p:nvPr/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7114" name="Text Box 10"/>
          <p:cNvSpPr txBox="1">
            <a:spLocks noGrp="1"/>
          </p:cNvSpPr>
          <p:nvPr/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7115" name="Picture 4" descr="37150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"/>
            <a:ext cx="4171950" cy="5562600"/>
          </a:xfrm>
          <a:prstGeom prst="rect">
            <a:avLst/>
          </a:prstGeom>
          <a:noFill/>
        </p:spPr>
      </p:pic>
      <p:sp>
        <p:nvSpPr>
          <p:cNvPr id="9" name="Text Box 14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</a:t>
            </a:r>
          </a:p>
        </p:txBody>
      </p:sp>
      <p:sp>
        <p:nvSpPr>
          <p:cNvPr id="47119" name="Text Box 15"/>
          <p:cNvSpPr txBox="1">
            <a:spLocks noGrp="1"/>
          </p:cNvSpPr>
          <p:nvPr/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Text Box 16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Boat dwelling near Suzhou</a:t>
            </a:r>
            <a:endParaRPr lang="en-US" dirty="0"/>
          </a:p>
        </p:txBody>
      </p:sp>
      <p:pic>
        <p:nvPicPr>
          <p:cNvPr id="5" name="Picture 16" descr="DSC_012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694" r="5694"/>
          <a:stretch>
            <a:fillRect/>
          </a:stretch>
        </p:blipFill>
        <p:spPr>
          <a:solidFill>
            <a:srgbClr val="DCE5EE"/>
          </a:solidFill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Modern Suzhou</a:t>
            </a:r>
            <a:endParaRPr lang="en-US" dirty="0"/>
          </a:p>
        </p:txBody>
      </p:sp>
      <p:pic>
        <p:nvPicPr>
          <p:cNvPr id="5" name="Picture 16" descr="DSC_048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694" r="5694"/>
          <a:stretch>
            <a:fillRect/>
          </a:stretch>
        </p:blipFill>
        <p:spPr>
          <a:solidFill>
            <a:srgbClr val="DCE5EE"/>
          </a:solidFill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1/7/2009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Morrison Institute, Stanford</a:t>
            </a:r>
          </a:p>
        </p:txBody>
      </p:sp>
      <p:sp>
        <p:nvSpPr>
          <p:cNvPr id="51202" name="Text Box 2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51203" name="Text Box 3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51204" name="Text Box 4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51205" name="Text Box 5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51206" name="Text Box 6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51207" name="Text Box 7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51208" name="Text Box 8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51209" name="Text Box 9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210" name="Text Box 10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sp>
        <p:nvSpPr>
          <p:cNvPr id="51211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1600200" y="5486400"/>
            <a:ext cx="7315200" cy="68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700" dirty="0" smtClean="0"/>
              <a:t>Peasant house near Hangzhou.  Seen </a:t>
            </a:r>
            <a:r>
              <a:rPr lang="en-US" sz="1700" dirty="0"/>
              <a:t>often enough not to be surprising</a:t>
            </a:r>
          </a:p>
        </p:txBody>
      </p:sp>
      <p:sp>
        <p:nvSpPr>
          <p:cNvPr id="51212" name="Rectangle 12"/>
          <p:cNvSpPr>
            <a:spLocks noGrp="1"/>
          </p:cNvSpPr>
          <p:nvPr>
            <p:ph type="title" idx="4294967295"/>
          </p:nvPr>
        </p:nvSpPr>
        <p:spPr>
          <a:xfrm>
            <a:off x="1600200" y="4648200"/>
            <a:ext cx="7315200" cy="6858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FFFF"/>
                </a:solidFill>
              </a:rPr>
              <a:t>Peasant investment</a:t>
            </a:r>
          </a:p>
        </p:txBody>
      </p:sp>
      <p:sp>
        <p:nvSpPr>
          <p:cNvPr id="51213" name="Text Box 13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214" name="Text Box 14"/>
          <p:cNvSpPr txBox="1">
            <a:spLocks noGrp="1"/>
          </p:cNvSpPr>
          <p:nvPr/>
        </p:nvSpPr>
        <p:spPr bwMode="auto">
          <a:xfrm>
            <a:off x="0" y="4667250"/>
            <a:ext cx="1447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 charset="0"/>
              </a:rPr>
              <a:t>43</a:t>
            </a:r>
          </a:p>
        </p:txBody>
      </p:sp>
      <p:sp>
        <p:nvSpPr>
          <p:cNvPr id="51215" name="Text Box 15"/>
          <p:cNvSpPr txBox="1">
            <a:spLocks noGrp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Morrison Institute, Stanford</a:t>
            </a:r>
          </a:p>
        </p:txBody>
      </p:sp>
      <p:pic>
        <p:nvPicPr>
          <p:cNvPr id="51216" name="Picture 16" descr="DSC_0302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29980" b="29980"/>
          <a:stretch>
            <a:fillRect/>
          </a:stretch>
        </p:blipFill>
        <p:spPr>
          <a:xfrm>
            <a:off x="1219200" y="609600"/>
            <a:ext cx="7583487" cy="4568825"/>
          </a:xfrm>
          <a:solidFill>
            <a:srgbClr val="DCE5EE"/>
          </a:solidFill>
          <a:ln/>
        </p:spPr>
      </p:pic>
      <p:sp>
        <p:nvSpPr>
          <p:cNvPr id="51217" name="Text Box 17"/>
          <p:cNvSpPr txBox="1">
            <a:spLocks noGrp="1"/>
          </p:cNvSpPr>
          <p:nvPr/>
        </p:nvSpPr>
        <p:spPr bwMode="auto">
          <a:xfrm>
            <a:off x="0" y="4667250"/>
            <a:ext cx="1447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 charset="0"/>
              </a:rPr>
              <a:t></a:t>
            </a:r>
          </a:p>
        </p:txBody>
      </p:sp>
      <p:sp>
        <p:nvSpPr>
          <p:cNvPr id="51218" name="Text Box 18"/>
          <p:cNvSpPr txBox="1">
            <a:spLocks noGrp="1"/>
          </p:cNvSpPr>
          <p:nvPr/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1/7/2009</a:t>
            </a:r>
          </a:p>
        </p:txBody>
      </p:sp>
      <p:sp>
        <p:nvSpPr>
          <p:cNvPr id="51219" name="Text Box 19"/>
          <p:cNvSpPr txBox="1">
            <a:spLocks noGrp="1"/>
          </p:cNvSpPr>
          <p:nvPr/>
        </p:nvSpPr>
        <p:spPr bwMode="auto">
          <a:xfrm>
            <a:off x="0" y="4667250"/>
            <a:ext cx="1447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 charset="0"/>
              </a:rPr>
              <a:t>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369</Words>
  <Application>Microsoft Office PowerPoint</Application>
  <PresentationFormat>On-screen Show (4:3)</PresentationFormat>
  <Paragraphs>115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Doing Survey Research in Contemporary China</vt:lpstr>
      <vt:lpstr>PowerPoint Presentation</vt:lpstr>
      <vt:lpstr>Migrant workers sleep on pallets in loft above</vt:lpstr>
      <vt:lpstr>PowerPoint Presentation</vt:lpstr>
      <vt:lpstr>Enumeration sketch map </vt:lpstr>
      <vt:lpstr>PowerPoint Presentation</vt:lpstr>
      <vt:lpstr>PowerPoint Presentation</vt:lpstr>
      <vt:lpstr>PowerPoint Presentation</vt:lpstr>
      <vt:lpstr>Peasant investment</vt:lpstr>
      <vt:lpstr>The meaning of “rural” and “village” is elastic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Survey Research in Contemporary China</dc:title>
  <dc:creator>Donald J. Treiman</dc:creator>
  <cp:lastModifiedBy>Don Treiman</cp:lastModifiedBy>
  <cp:revision>19</cp:revision>
  <dcterms:created xsi:type="dcterms:W3CDTF">2009-03-10T00:17:58Z</dcterms:created>
  <dcterms:modified xsi:type="dcterms:W3CDTF">2022-03-30T22:36:04Z</dcterms:modified>
</cp:coreProperties>
</file>