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368" r:id="rId6"/>
    <p:sldId id="378" r:id="rId7"/>
    <p:sldId id="359" r:id="rId8"/>
    <p:sldId id="260" r:id="rId9"/>
    <p:sldId id="262" r:id="rId10"/>
    <p:sldId id="349" r:id="rId11"/>
    <p:sldId id="377" r:id="rId12"/>
    <p:sldId id="352" r:id="rId13"/>
    <p:sldId id="353" r:id="rId14"/>
    <p:sldId id="351" r:id="rId15"/>
    <p:sldId id="367" r:id="rId16"/>
    <p:sldId id="281" r:id="rId17"/>
    <p:sldId id="424" r:id="rId18"/>
    <p:sldId id="417" r:id="rId19"/>
    <p:sldId id="386" r:id="rId20"/>
    <p:sldId id="387" r:id="rId21"/>
    <p:sldId id="388" r:id="rId22"/>
    <p:sldId id="389" r:id="rId23"/>
    <p:sldId id="390" r:id="rId24"/>
    <p:sldId id="334" r:id="rId25"/>
    <p:sldId id="418" r:id="rId26"/>
    <p:sldId id="356" r:id="rId27"/>
    <p:sldId id="373" r:id="rId28"/>
    <p:sldId id="399" r:id="rId29"/>
    <p:sldId id="397" r:id="rId30"/>
    <p:sldId id="398" r:id="rId31"/>
    <p:sldId id="400" r:id="rId32"/>
    <p:sldId id="401" r:id="rId33"/>
    <p:sldId id="402" r:id="rId34"/>
    <p:sldId id="403" r:id="rId35"/>
    <p:sldId id="404" r:id="rId36"/>
    <p:sldId id="357" r:id="rId37"/>
    <p:sldId id="419" r:id="rId38"/>
    <p:sldId id="420" r:id="rId39"/>
    <p:sldId id="335" r:id="rId40"/>
    <p:sldId id="374" r:id="rId41"/>
    <p:sldId id="380" r:id="rId42"/>
    <p:sldId id="381" r:id="rId43"/>
    <p:sldId id="382" r:id="rId44"/>
    <p:sldId id="338" r:id="rId45"/>
    <p:sldId id="411" r:id="rId46"/>
    <p:sldId id="412" r:id="rId47"/>
    <p:sldId id="413" r:id="rId48"/>
    <p:sldId id="415" r:id="rId49"/>
    <p:sldId id="416" r:id="rId50"/>
    <p:sldId id="337" r:id="rId51"/>
    <p:sldId id="345" r:id="rId52"/>
    <p:sldId id="425" r:id="rId53"/>
    <p:sldId id="348" r:id="rId54"/>
    <p:sldId id="326" r:id="rId55"/>
    <p:sldId id="355" r:id="rId56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" initials="DJ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89076" autoAdjust="0"/>
  </p:normalViewPr>
  <p:slideViewPr>
    <p:cSldViewPr>
      <p:cViewPr varScale="1">
        <p:scale>
          <a:sx n="84" d="100"/>
          <a:sy n="84" d="100"/>
        </p:scale>
        <p:origin x="108" y="25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0CFB631-E734-4AD0-A8E3-8F46C92F233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1F7E260-6D97-4EF9-83FB-6C9D6D5DC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68C911E-E169-4F1B-9500-D34B3212BE45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2E6A4DF-6894-4A79-A4E1-90EB27127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337-36C9-4096-8040-8E601EDD25E2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1338-24F8-4099-9C93-DF6227FD86C7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6680-893E-4598-8F2A-4E5DA319029F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D227-D070-4B4A-B8C7-03A17EF5D77D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FFC-A2C8-4144-B029-BDC1B89E6C12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5EB-EA0D-4FC1-9A98-48A722E7EB59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76-D87F-4095-B433-3F5425AD540C}" type="datetime1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F904-9FFD-4720-B4A8-2A9DBAFE2E09}" type="datetime1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0E60-9621-4080-996E-88B69A42516E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240B-C4CE-493D-BE41-94D06BF71A69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436D-56FA-41DA-BF76-DDE263E557EF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C925-23CA-4565-A712-BBDD6445157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7B44-D5EB-4B90-BCFF-5862265B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447800"/>
            <a:ext cx="7772400" cy="990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3333FF"/>
                </a:solidFill>
              </a:rPr>
              <a:t>Internal Migration </a:t>
            </a:r>
            <a:r>
              <a:rPr lang="en-US" b="1" dirty="0" smtClean="0">
                <a:solidFill>
                  <a:srgbClr val="3333FF"/>
                </a:solidFill>
              </a:rPr>
              <a:t>in</a:t>
            </a:r>
            <a:r>
              <a:rPr lang="en-GB" b="1" dirty="0" smtClean="0">
                <a:solidFill>
                  <a:srgbClr val="3333FF"/>
                </a:solidFill>
              </a:rPr>
              <a:t> </a:t>
            </a:r>
            <a:r>
              <a:rPr lang="en-GB" b="1" dirty="0">
                <a:solidFill>
                  <a:srgbClr val="3333FF"/>
                </a:solidFill>
              </a:rPr>
              <a:t>China 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54" y="2514600"/>
            <a:ext cx="7924800" cy="3429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Donald J</a:t>
            </a:r>
            <a:r>
              <a:rPr lang="en-US" sz="3600" b="1" dirty="0">
                <a:solidFill>
                  <a:schemeClr val="tx1"/>
                </a:solidFill>
              </a:rPr>
              <a:t>. Treiman, UCLA</a:t>
            </a:r>
          </a:p>
          <a:p>
            <a:endParaRPr lang="en-US" sz="35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Conference on </a:t>
            </a:r>
            <a:r>
              <a:rPr lang="en-GB" sz="2800" b="1" dirty="0" smtClean="0">
                <a:solidFill>
                  <a:schemeClr val="tx1"/>
                </a:solidFill>
              </a:rPr>
              <a:t>Socio-economic Development </a:t>
            </a:r>
            <a:r>
              <a:rPr lang="en-GB" sz="2800" b="1" dirty="0">
                <a:solidFill>
                  <a:schemeClr val="tx1"/>
                </a:solidFill>
              </a:rPr>
              <a:t>in China in an </a:t>
            </a:r>
            <a:r>
              <a:rPr lang="en-GB" sz="2800" b="1" dirty="0" smtClean="0">
                <a:solidFill>
                  <a:schemeClr val="tx1"/>
                </a:solidFill>
              </a:rPr>
              <a:t>International Comparative Perspective</a:t>
            </a: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r>
              <a:rPr lang="en-GB" sz="2800" b="1" dirty="0" smtClean="0">
                <a:solidFill>
                  <a:schemeClr val="tx1"/>
                </a:solidFill>
              </a:rPr>
              <a:t>Manchester University, 3-4 Oct. 2017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1. </a:t>
            </a:r>
            <a:r>
              <a:rPr lang="en-US" b="1" dirty="0" err="1" smtClean="0">
                <a:solidFill>
                  <a:srgbClr val="3333FF"/>
                </a:solidFill>
              </a:rPr>
              <a:t>Hukou</a:t>
            </a:r>
            <a:r>
              <a:rPr lang="en-US" b="1" dirty="0" smtClean="0">
                <a:solidFill>
                  <a:srgbClr val="3333FF"/>
                </a:solidFill>
              </a:rPr>
              <a:t> and residential mobility</a:t>
            </a:r>
            <a:br>
              <a:rPr lang="en-US" b="1" dirty="0" smtClean="0">
                <a:solidFill>
                  <a:srgbClr val="3333FF"/>
                </a:solidFill>
              </a:rPr>
            </a:br>
            <a:r>
              <a:rPr lang="en-US" b="1" dirty="0" smtClean="0">
                <a:solidFill>
                  <a:srgbClr val="3333FF"/>
                </a:solidFill>
              </a:rPr>
              <a:t>between age 14 and date of survey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Nearly half </a:t>
            </a:r>
            <a:r>
              <a:rPr lang="en-US" b="1" dirty="0"/>
              <a:t>urban (46</a:t>
            </a:r>
            <a:r>
              <a:rPr lang="en-US" b="1" dirty="0" smtClean="0"/>
              <a:t>%): cities and towns vs. villages.</a:t>
            </a:r>
          </a:p>
          <a:p>
            <a:r>
              <a:rPr lang="en-US" b="1" dirty="0" smtClean="0"/>
              <a:t>But more than 3/4ths rural at age 14; thus, much rural-to-urban movement.  Specifically</a:t>
            </a:r>
          </a:p>
          <a:p>
            <a:pPr lvl="1"/>
            <a:r>
              <a:rPr lang="en-US" b="1" dirty="0" smtClean="0"/>
              <a:t>More than half (53%) of the urban pop. has rural </a:t>
            </a:r>
            <a:r>
              <a:rPr lang="en-US" b="1" i="1" dirty="0" err="1" smtClean="0"/>
              <a:t>hukou</a:t>
            </a:r>
            <a:r>
              <a:rPr lang="en-US" b="1" i="1" dirty="0" smtClean="0"/>
              <a:t>.</a:t>
            </a:r>
          </a:p>
          <a:p>
            <a:pPr lvl="1"/>
            <a:r>
              <a:rPr lang="en-US" b="1" dirty="0" smtClean="0"/>
              <a:t>Another 17% are rural-to-urban </a:t>
            </a:r>
            <a:r>
              <a:rPr lang="en-US" b="1" i="1" dirty="0" err="1" smtClean="0"/>
              <a:t>hukou</a:t>
            </a:r>
            <a:r>
              <a:rPr lang="en-US" b="1" dirty="0" smtClean="0"/>
              <a:t> converters.</a:t>
            </a:r>
          </a:p>
          <a:p>
            <a:pPr lvl="1"/>
            <a:r>
              <a:rPr lang="en-US" b="1" dirty="0" smtClean="0"/>
              <a:t>Only 30% of urban pop. has urban </a:t>
            </a:r>
            <a:r>
              <a:rPr lang="en-US" b="1" i="1" dirty="0" err="1" smtClean="0"/>
              <a:t>hukou</a:t>
            </a:r>
            <a:r>
              <a:rPr lang="en-US" b="1" dirty="0" smtClean="0"/>
              <a:t> origin.</a:t>
            </a:r>
          </a:p>
          <a:p>
            <a:r>
              <a:rPr lang="en-US" b="1" dirty="0" smtClean="0"/>
              <a:t>In sum, Chinese cities mostly consist of people from the countryside.  This is little appreciated. </a:t>
            </a:r>
          </a:p>
          <a:p>
            <a:endParaRPr lang="en-US" b="1" i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1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7873" r="10395" b="48953"/>
          <a:stretch/>
        </p:blipFill>
        <p:spPr>
          <a:xfrm>
            <a:off x="0" y="15240"/>
            <a:ext cx="914149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Two rural-to-urban paths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Labor migration—the “floating population.”</a:t>
            </a:r>
          </a:p>
          <a:p>
            <a:r>
              <a:rPr lang="en-US" b="1" i="1" dirty="0" err="1" smtClean="0"/>
              <a:t>Hukou</a:t>
            </a:r>
            <a:r>
              <a:rPr lang="en-US" b="1" dirty="0" smtClean="0"/>
              <a:t> conversion (13% of rural origin pop.; becomes 35% of “permanent” urban pop.)</a:t>
            </a:r>
          </a:p>
          <a:p>
            <a:pPr lvl="1"/>
            <a:r>
              <a:rPr lang="en-US" b="1" dirty="0" smtClean="0"/>
              <a:t>Mainly via education (technical upper middle graduation or tertiary matriculation);</a:t>
            </a:r>
          </a:p>
          <a:p>
            <a:pPr lvl="2"/>
            <a:r>
              <a:rPr lang="en-US" b="1" dirty="0" smtClean="0"/>
              <a:t>Entails gamble for bright peasant youth</a:t>
            </a:r>
          </a:p>
          <a:p>
            <a:pPr lvl="1"/>
            <a:r>
              <a:rPr lang="en-US" b="1" dirty="0" smtClean="0"/>
              <a:t>Also military service;</a:t>
            </a:r>
          </a:p>
          <a:p>
            <a:pPr lvl="1"/>
            <a:r>
              <a:rPr lang="en-US" b="1" dirty="0" smtClean="0"/>
              <a:t>Sometimes due to occupations in demand;</a:t>
            </a:r>
          </a:p>
          <a:p>
            <a:pPr lvl="1"/>
            <a:r>
              <a:rPr lang="en-US" b="1" dirty="0" smtClean="0"/>
              <a:t>Educational basis means most individual conversion occurs when young (see slide 13); </a:t>
            </a:r>
          </a:p>
          <a:p>
            <a:pPr lvl="1"/>
            <a:r>
              <a:rPr lang="en-US" b="1" dirty="0" smtClean="0"/>
              <a:t>Collective conversion (about 15% of conversions).</a:t>
            </a:r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" y="0"/>
            <a:ext cx="9064782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63" y="534566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714" y="5161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4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Methodological aside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/>
          <a:lstStyle/>
          <a:p>
            <a:r>
              <a:rPr lang="en-US" b="1" dirty="0" smtClean="0"/>
              <a:t>Urban samples are inappropriate for any study that considers socioeconomic outcomes.</a:t>
            </a:r>
          </a:p>
          <a:p>
            <a:r>
              <a:rPr lang="en-US" b="1" dirty="0" smtClean="0"/>
              <a:t>They effectively sample on the dependent variable.</a:t>
            </a:r>
          </a:p>
          <a:p>
            <a:r>
              <a:rPr lang="en-US" b="1" dirty="0" smtClean="0"/>
              <a:t>The 35% of the “permanent” urban population (that is, those with urban </a:t>
            </a:r>
            <a:r>
              <a:rPr lang="en-US" b="1" i="1" dirty="0" err="1" smtClean="0"/>
              <a:t>hukou</a:t>
            </a:r>
            <a:r>
              <a:rPr lang="en-US" b="1" dirty="0" smtClean="0"/>
              <a:t>) who have converted their </a:t>
            </a:r>
            <a:r>
              <a:rPr lang="en-US" b="1" i="1" dirty="0" err="1" smtClean="0"/>
              <a:t>hukou</a:t>
            </a:r>
            <a:r>
              <a:rPr lang="en-US" b="1" dirty="0" smtClean="0"/>
              <a:t> are highly positively selected, mainly via education, thus creating very substantial sample selection bias.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Focus of today’s presentation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b="1" dirty="0"/>
              <a:t>Today I focus on “peasant labor migration,” that is, “going out for work” by those from rural origins—rural </a:t>
            </a:r>
            <a:r>
              <a:rPr lang="en-US" b="1" i="1" dirty="0" err="1"/>
              <a:t>hukou</a:t>
            </a:r>
            <a:r>
              <a:rPr lang="en-US" b="1" dirty="0"/>
              <a:t> at age </a:t>
            </a:r>
            <a:r>
              <a:rPr lang="en-US" b="1" dirty="0" smtClean="0"/>
              <a:t>14.</a:t>
            </a:r>
          </a:p>
          <a:p>
            <a:r>
              <a:rPr lang="en-US" b="1" dirty="0" smtClean="0"/>
              <a:t>This is 95% of all migration.  The remaining 5% are those with urban </a:t>
            </a:r>
            <a:r>
              <a:rPr lang="en-US" b="1" i="1" dirty="0" err="1" smtClean="0"/>
              <a:t>hukou</a:t>
            </a:r>
            <a:r>
              <a:rPr lang="en-US" b="1" i="1" dirty="0" smtClean="0"/>
              <a:t> </a:t>
            </a:r>
            <a:r>
              <a:rPr lang="en-US" b="1" dirty="0" smtClean="0"/>
              <a:t>at age 14</a:t>
            </a:r>
            <a:r>
              <a:rPr lang="en-US" b="1" i="1" dirty="0" smtClean="0"/>
              <a:t>. </a:t>
            </a:r>
          </a:p>
          <a:p>
            <a:r>
              <a:rPr lang="en-US" b="1" dirty="0" smtClean="0"/>
              <a:t>This unbalance is mainly because 85% of our sample had rural </a:t>
            </a:r>
            <a:r>
              <a:rPr lang="en-US" b="1" i="1" dirty="0" err="1" smtClean="0"/>
              <a:t>hukou</a:t>
            </a:r>
            <a:r>
              <a:rPr lang="en-US" b="1" dirty="0" smtClean="0"/>
              <a:t> at age 14 (Table 1).</a:t>
            </a:r>
          </a:p>
          <a:p>
            <a:pPr lvl="1"/>
            <a:r>
              <a:rPr lang="en-US" b="1" dirty="0" smtClean="0"/>
              <a:t>28% of rural </a:t>
            </a:r>
            <a:r>
              <a:rPr lang="en-US" b="1" i="1" dirty="0" err="1" smtClean="0"/>
              <a:t>hukou</a:t>
            </a:r>
            <a:r>
              <a:rPr lang="en-US" b="1" dirty="0" smtClean="0"/>
              <a:t> holders ever went out.</a:t>
            </a:r>
          </a:p>
          <a:p>
            <a:pPr lvl="1"/>
            <a:r>
              <a:rPr lang="en-US" b="1" dirty="0" smtClean="0"/>
              <a:t>8% of urban </a:t>
            </a:r>
            <a:r>
              <a:rPr lang="en-US" b="1" i="1" dirty="0" err="1" smtClean="0"/>
              <a:t>hukou</a:t>
            </a:r>
            <a:r>
              <a:rPr lang="en-US" b="1" dirty="0"/>
              <a:t> </a:t>
            </a:r>
            <a:r>
              <a:rPr lang="en-US" b="1" dirty="0" smtClean="0"/>
              <a:t>holders ever went 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2. Determinants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increases the odds that peasants go out for work? (Discrete-time hazard rate models for men &amp; women 14-58 with rural </a:t>
            </a:r>
            <a:r>
              <a:rPr lang="en-US" b="1" i="1" dirty="0" err="1" smtClean="0"/>
              <a:t>hukou</a:t>
            </a:r>
            <a:r>
              <a:rPr lang="en-US" b="1" dirty="0" smtClean="0"/>
              <a:t> at age 14 and at the age at risk—no covariates except age.)</a:t>
            </a:r>
          </a:p>
          <a:p>
            <a:r>
              <a:rPr lang="en-US" b="1" dirty="0" smtClean="0"/>
              <a:t>Expectations:</a:t>
            </a:r>
            <a:r>
              <a:rPr lang="en-US" sz="1200" b="1" dirty="0" smtClean="0"/>
              <a:t> </a:t>
            </a:r>
            <a:endParaRPr lang="en-US" b="1" dirty="0" smtClean="0"/>
          </a:p>
          <a:p>
            <a:pPr lvl="1"/>
            <a:r>
              <a:rPr lang="en-US" b="1" dirty="0" smtClean="0"/>
              <a:t>As elsewhere, migrants are disproportionately male, young, and unmarried.</a:t>
            </a:r>
          </a:p>
          <a:p>
            <a:pPr lvl="1"/>
            <a:r>
              <a:rPr lang="en-US" b="1" dirty="0" smtClean="0"/>
              <a:t>Migrants tend to go out directly from school, rather than from employment.</a:t>
            </a:r>
          </a:p>
          <a:p>
            <a:pPr lvl="1"/>
            <a:r>
              <a:rPr lang="en-US" b="1" dirty="0" smtClean="0"/>
              <a:t>“Healthy migrant hypothesis”—migrants are positively selected for health.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2. Determinants (continued)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Expectations (continued):</a:t>
            </a:r>
            <a:r>
              <a:rPr lang="en-US" sz="1200" b="1" dirty="0" smtClean="0"/>
              <a:t> </a:t>
            </a:r>
            <a:endParaRPr lang="en-US" b="1" dirty="0" smtClean="0"/>
          </a:p>
          <a:p>
            <a:pPr lvl="1"/>
            <a:r>
              <a:rPr lang="en-US" b="1" dirty="0" smtClean="0"/>
              <a:t>Out-migration is disproportionately from low income areas—we have no data to test this.</a:t>
            </a:r>
          </a:p>
          <a:p>
            <a:pPr lvl="1"/>
            <a:r>
              <a:rPr lang="en-US" b="1" dirty="0" smtClean="0"/>
              <a:t>Within villages, people from better-off families more likely to migrate—our only test is parental education.</a:t>
            </a:r>
          </a:p>
          <a:p>
            <a:pPr lvl="1"/>
            <a:r>
              <a:rPr lang="en-US" b="1" dirty="0" smtClean="0"/>
              <a:t>Family risk diversification hypothesis—large families will keep some members home, send some out.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9270" r="10889" b="39301"/>
          <a:stretch/>
        </p:blipFill>
        <p:spPr>
          <a:xfrm>
            <a:off x="685800" y="-20"/>
            <a:ext cx="7680960" cy="65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8232" r="10012" b="44334"/>
          <a:stretch/>
        </p:blipFill>
        <p:spPr>
          <a:xfrm>
            <a:off x="152400" y="31719"/>
            <a:ext cx="8839200" cy="68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Outline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Introduction: brief history of migration in China.</a:t>
            </a:r>
          </a:p>
          <a:p>
            <a:r>
              <a:rPr lang="en-US" b="1" dirty="0" smtClean="0"/>
              <a:t>Data: the 2008 survey “Internal Migration and Health in China,” a national sample with an over-sample of high out- and in-migration areas (N = 3,000).</a:t>
            </a:r>
          </a:p>
          <a:p>
            <a:r>
              <a:rPr lang="en-US" b="1" dirty="0" smtClean="0"/>
              <a:t>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Focus on peasant labor migration: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Determinants of migration (hazard rate models).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Dynamics of migration (descriptive statistics).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Short-term consequences—while out (propensity score adjustments).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Long-term consequences—after return home (fixed effects models).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7619" r="10395" b="65206"/>
          <a:stretch/>
        </p:blipFill>
        <p:spPr>
          <a:xfrm>
            <a:off x="0" y="8709"/>
            <a:ext cx="9144000" cy="40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8000" r="9903" b="52762"/>
          <a:stretch/>
        </p:blipFill>
        <p:spPr>
          <a:xfrm>
            <a:off x="-1" y="0"/>
            <a:ext cx="9144000" cy="58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8000" r="10231" b="52254"/>
          <a:stretch/>
        </p:blipFill>
        <p:spPr>
          <a:xfrm>
            <a:off x="13063" y="6514"/>
            <a:ext cx="9052560" cy="58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8127" r="10560" b="61778"/>
          <a:stretch/>
        </p:blipFill>
        <p:spPr>
          <a:xfrm>
            <a:off x="0" y="0"/>
            <a:ext cx="9144000" cy="45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2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Likelihood of going out  </a:t>
            </a:r>
          </a:p>
          <a:p>
            <a:pPr lvl="1"/>
            <a:r>
              <a:rPr lang="en-US" b="1" dirty="0" smtClean="0"/>
              <a:t>Concentrated in the young, especially men.</a:t>
            </a:r>
          </a:p>
          <a:p>
            <a:pPr lvl="1"/>
            <a:r>
              <a:rPr lang="en-US" b="1" dirty="0" smtClean="0"/>
              <a:t>Greater in the unmarried, but not significantly for women.</a:t>
            </a:r>
          </a:p>
          <a:p>
            <a:pPr lvl="1"/>
            <a:r>
              <a:rPr lang="en-US" b="1" dirty="0" smtClean="0"/>
              <a:t>No effect of family structure (contra the “risk diversification” hypothesis).</a:t>
            </a:r>
          </a:p>
          <a:p>
            <a:pPr lvl="1"/>
            <a:r>
              <a:rPr lang="en-US" b="1" dirty="0" smtClean="0"/>
              <a:t>Greatest among those with lower middle education.</a:t>
            </a:r>
          </a:p>
          <a:p>
            <a:pPr lvl="1"/>
            <a:r>
              <a:rPr lang="en-US" b="1" dirty="0" smtClean="0"/>
              <a:t>Reduced by employment—many go straight from lower middle school.</a:t>
            </a:r>
          </a:p>
          <a:p>
            <a:pPr lvl="1"/>
            <a:r>
              <a:rPr lang="en-US" b="1" dirty="0" smtClean="0"/>
              <a:t>Higher among those with better educated parents.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2 (continued)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Likelihood of going out  </a:t>
            </a:r>
          </a:p>
          <a:p>
            <a:pPr lvl="1"/>
            <a:r>
              <a:rPr lang="en-US" b="1" dirty="0" smtClean="0"/>
              <a:t>Increased by health (excellent eyesight, hearing, animal protein as child, greater height relative to others in village—support for “healthy migrant” hypothesis).</a:t>
            </a:r>
          </a:p>
          <a:p>
            <a:pPr lvl="1"/>
            <a:r>
              <a:rPr lang="en-US" b="1" dirty="0" smtClean="0"/>
              <a:t>Increased by extreme isolation of village, but only for men.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4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3. Dynamics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b="1" dirty="0" smtClean="0"/>
              <a:t>How is migration organized?  (description of the experience the first time out of those who have ever gone out for work, among those with rural </a:t>
            </a:r>
            <a:r>
              <a:rPr lang="en-US" b="1" i="1" dirty="0" err="1" smtClean="0"/>
              <a:t>hukou</a:t>
            </a:r>
            <a:r>
              <a:rPr lang="en-US" b="1" dirty="0" smtClean="0"/>
              <a:t> at age 14).</a:t>
            </a:r>
          </a:p>
          <a:p>
            <a:r>
              <a:rPr lang="en-US" b="1" dirty="0" smtClean="0"/>
              <a:t>Expectations: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“Floating population” is a misleading description; going out for work is well organized, with jobs and places to stay lined up in advance, frequent contact with families.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Job possibilities are limited.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4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590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/>
            </a:r>
            <a:br>
              <a:rPr lang="en-US" b="1" dirty="0" smtClean="0">
                <a:solidFill>
                  <a:srgbClr val="3333FF"/>
                </a:solidFill>
              </a:rPr>
            </a:br>
            <a:r>
              <a:rPr lang="en-US" b="1" dirty="0" smtClean="0">
                <a:solidFill>
                  <a:srgbClr val="3333FF"/>
                </a:solidFill>
              </a:rPr>
              <a:t>Migrant workers in “village”</a:t>
            </a:r>
            <a:br>
              <a:rPr lang="en-US" b="1" dirty="0" smtClean="0">
                <a:solidFill>
                  <a:srgbClr val="3333FF"/>
                </a:solidFill>
              </a:rPr>
            </a:br>
            <a:r>
              <a:rPr lang="en-US" b="1" dirty="0" smtClean="0">
                <a:solidFill>
                  <a:srgbClr val="3333FF"/>
                </a:solidFill>
              </a:rPr>
              <a:t>between Hangzhou and Shanghai,</a:t>
            </a:r>
            <a:br>
              <a:rPr lang="en-US" b="1" dirty="0" smtClean="0">
                <a:solidFill>
                  <a:srgbClr val="3333FF"/>
                </a:solidFill>
              </a:rPr>
            </a:br>
            <a:r>
              <a:rPr lang="en-US" b="1" dirty="0" smtClean="0">
                <a:solidFill>
                  <a:srgbClr val="3333FF"/>
                </a:solidFill>
              </a:rPr>
              <a:t>2007</a:t>
            </a:r>
            <a:br>
              <a:rPr lang="en-US" b="1" dirty="0" smtClean="0">
                <a:solidFill>
                  <a:srgbClr val="3333FF"/>
                </a:solidFill>
              </a:rPr>
            </a:b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3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 descr="C:\Users\Don\Dropbox\2017_Manchester\images\Treiman Images\migrant_village_B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7873" r="9739" b="48571"/>
          <a:stretch/>
        </p:blipFill>
        <p:spPr>
          <a:xfrm>
            <a:off x="0" y="-26"/>
            <a:ext cx="9144000" cy="64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The </a:t>
            </a:r>
            <a:r>
              <a:rPr lang="en-US" b="1" i="1" dirty="0" err="1" smtClean="0">
                <a:solidFill>
                  <a:srgbClr val="3333FF"/>
                </a:solidFill>
              </a:rPr>
              <a:t>hukou</a:t>
            </a:r>
            <a:r>
              <a:rPr lang="en-US" b="1" dirty="0" smtClean="0">
                <a:solidFill>
                  <a:srgbClr val="3333FF"/>
                </a:solidFill>
              </a:rPr>
              <a:t> system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China built an urban welfare state on the backs of the peasants.</a:t>
            </a:r>
          </a:p>
          <a:p>
            <a:r>
              <a:rPr lang="en-US" b="1" dirty="0" smtClean="0"/>
              <a:t>In 1955 established an internal registration (“</a:t>
            </a:r>
            <a:r>
              <a:rPr lang="en-US" b="1" i="1" dirty="0" err="1" smtClean="0"/>
              <a:t>hukou</a:t>
            </a:r>
            <a:r>
              <a:rPr lang="en-US" b="1" dirty="0" smtClean="0"/>
              <a:t>”) system.</a:t>
            </a:r>
          </a:p>
          <a:p>
            <a:pPr lvl="1"/>
            <a:r>
              <a:rPr lang="en-US" b="1" dirty="0" smtClean="0"/>
              <a:t>Overarching agricultural vs. non-agricultural (“rural” vs. “urban”) status, acquired from mother and very difficult to change </a:t>
            </a:r>
            <a:r>
              <a:rPr lang="en-US" sz="2000" b="1" dirty="0" smtClean="0"/>
              <a:t>(Wu and Treiman 2004)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Local vs. non-local status—crucial for social services.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8000" r="9903" b="62159"/>
          <a:stretch/>
        </p:blipFill>
        <p:spPr>
          <a:xfrm>
            <a:off x="-1" y="0"/>
            <a:ext cx="9144000" cy="44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9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8127" r="10231" b="54032"/>
          <a:stretch/>
        </p:blipFill>
        <p:spPr>
          <a:xfrm>
            <a:off x="2176" y="15213"/>
            <a:ext cx="9144000" cy="56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1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8127" r="10561" b="45905"/>
          <a:stretch/>
        </p:blipFill>
        <p:spPr>
          <a:xfrm>
            <a:off x="0" y="4717"/>
            <a:ext cx="9144000" cy="68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8382" r="10560" b="47046"/>
          <a:stretch/>
        </p:blipFill>
        <p:spPr>
          <a:xfrm>
            <a:off x="-1" y="15240"/>
            <a:ext cx="9144000" cy="66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8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7873" r="10395" b="51239"/>
          <a:stretch/>
        </p:blipFill>
        <p:spPr>
          <a:xfrm>
            <a:off x="0" y="-2177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2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8000" r="10396" b="47429"/>
          <a:stretch/>
        </p:blipFill>
        <p:spPr>
          <a:xfrm>
            <a:off x="0" y="0"/>
            <a:ext cx="9144000" cy="66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3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Confirmation that people go out for work when they are very young:</a:t>
            </a:r>
          </a:p>
          <a:p>
            <a:pPr lvl="1"/>
            <a:r>
              <a:rPr lang="en-US" b="1" dirty="0" smtClean="0"/>
              <a:t>More than a quarter of men and more than a third of women before they are 18;</a:t>
            </a:r>
          </a:p>
          <a:p>
            <a:pPr lvl="1"/>
            <a:r>
              <a:rPr lang="en-US" b="1" dirty="0" smtClean="0"/>
              <a:t>Nearly half between 18 and 29.</a:t>
            </a:r>
          </a:p>
          <a:p>
            <a:r>
              <a:rPr lang="en-US" b="1" dirty="0" smtClean="0"/>
              <a:t>Nearly two-thirds go out before marrying.</a:t>
            </a:r>
          </a:p>
          <a:p>
            <a:r>
              <a:rPr lang="en-US" b="1" dirty="0" smtClean="0"/>
              <a:t>Migration is usually long distance:</a:t>
            </a:r>
          </a:p>
          <a:p>
            <a:pPr lvl="1"/>
            <a:r>
              <a:rPr lang="en-US" b="1" dirty="0" smtClean="0"/>
              <a:t>almost all to a different county;</a:t>
            </a:r>
          </a:p>
          <a:p>
            <a:pPr lvl="1"/>
            <a:r>
              <a:rPr lang="en-US" b="1" dirty="0" smtClean="0"/>
              <a:t>about half to a different province.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2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3 (continued)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b="1" dirty="0" smtClean="0"/>
              <a:t>“Floating population” is a misnomer:</a:t>
            </a:r>
          </a:p>
          <a:p>
            <a:pPr lvl="1"/>
            <a:r>
              <a:rPr lang="en-US" b="1" dirty="0" smtClean="0"/>
              <a:t>More than half had a job lined up in advance;</a:t>
            </a:r>
          </a:p>
          <a:p>
            <a:pPr lvl="1"/>
            <a:r>
              <a:rPr lang="en-US" b="1" dirty="0" smtClean="0"/>
              <a:t>Nearly 60% of men and nearly 80% of women had a place to stay arranged in advance;</a:t>
            </a:r>
          </a:p>
          <a:p>
            <a:pPr lvl="1"/>
            <a:r>
              <a:rPr lang="en-US" b="1" dirty="0" smtClean="0"/>
              <a:t>About 75% of men and nearly 90% of women contacted their family at least once per month;</a:t>
            </a:r>
          </a:p>
          <a:p>
            <a:pPr lvl="1"/>
            <a:r>
              <a:rPr lang="en-US" b="1" dirty="0" smtClean="0"/>
              <a:t>70% of men and 62% of women went to their home village a least once per year (some women went to their husbands’ families?).</a:t>
            </a:r>
          </a:p>
          <a:p>
            <a:pPr lvl="1"/>
            <a:r>
              <a:rPr lang="en-US" b="1" dirty="0" smtClean="0"/>
              <a:t>44% of men and 60% of women sent remittances home at least once a year.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59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3 (continued)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b="1" dirty="0" smtClean="0"/>
              <a:t>Migrants work at a very limited number of jobs.</a:t>
            </a:r>
          </a:p>
          <a:p>
            <a:pPr lvl="1"/>
            <a:r>
              <a:rPr lang="en-US" b="1" dirty="0" smtClean="0"/>
              <a:t>More than 2/3rds of men work in just 11 3-digit census categories, plus unreported, out of 435 categories.</a:t>
            </a:r>
          </a:p>
          <a:p>
            <a:pPr lvl="1"/>
            <a:r>
              <a:rPr lang="en-US" b="1" dirty="0" smtClean="0"/>
              <a:t>These are mostly construction, factory, and laboring jobs.</a:t>
            </a:r>
          </a:p>
          <a:p>
            <a:pPr lvl="1"/>
            <a:r>
              <a:rPr lang="en-US" b="1" dirty="0" smtClean="0"/>
              <a:t>Nearly 3/4ths of women work in just 14 categories, out of 435.</a:t>
            </a:r>
          </a:p>
          <a:p>
            <a:pPr lvl="1"/>
            <a:r>
              <a:rPr lang="en-US" b="1" dirty="0" smtClean="0"/>
              <a:t>These are mostly sales, garment manufacturing, assembly, building caretaking, and agric. Jobs.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9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4: Short-term consequences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are the consequences of migration?  (contrasting current rural migrants with rural-</a:t>
            </a:r>
            <a:r>
              <a:rPr lang="en-US" b="1" i="1" dirty="0" err="1" smtClean="0"/>
              <a:t>hukou</a:t>
            </a:r>
            <a:r>
              <a:rPr lang="en-US" b="1" dirty="0" smtClean="0"/>
              <a:t> holders who have never migrated, adjusting for sample selection bias using propensity scores).</a:t>
            </a:r>
          </a:p>
          <a:p>
            <a:r>
              <a:rPr lang="en-US" b="1" dirty="0" smtClean="0"/>
              <a:t>Expectations:  Migration has</a:t>
            </a:r>
          </a:p>
          <a:p>
            <a:pPr lvl="1"/>
            <a:r>
              <a:rPr lang="en-US" b="1" dirty="0" smtClean="0"/>
              <a:t>a positive effect on income. </a:t>
            </a:r>
          </a:p>
          <a:p>
            <a:pPr lvl="1"/>
            <a:r>
              <a:rPr lang="en-US" b="1" dirty="0" smtClean="0"/>
              <a:t>a negative effect on working conditions.</a:t>
            </a:r>
          </a:p>
          <a:p>
            <a:pPr lvl="1"/>
            <a:r>
              <a:rPr lang="en-US" b="1" dirty="0" smtClean="0"/>
              <a:t>a negative effect on quality of life.</a:t>
            </a:r>
          </a:p>
          <a:p>
            <a:pPr lvl="1"/>
            <a:r>
              <a:rPr lang="en-US" b="1" dirty="0" smtClean="0"/>
              <a:t>a negative effect on emotional health.</a:t>
            </a:r>
          </a:p>
          <a:p>
            <a:pPr lvl="1"/>
            <a:r>
              <a:rPr lang="en-US" b="1" dirty="0" smtClean="0"/>
              <a:t>expected effects on health are unclear.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Hukou</a:t>
            </a:r>
            <a:r>
              <a:rPr lang="en-US" b="1" i="1" dirty="0" smtClean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system (2)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Many services restricted to those with local registration, or require high non-resident fees.  Example: education in Beijing (with some recent  changes).  Also, health care.  Until recently, housing and jobs connected to </a:t>
            </a:r>
            <a:r>
              <a:rPr lang="en-US" b="1" i="1" dirty="0" err="1" smtClean="0"/>
              <a:t>danwei</a:t>
            </a:r>
            <a:r>
              <a:rPr lang="en-US" b="1" i="1" dirty="0" smtClean="0"/>
              <a:t> </a:t>
            </a:r>
            <a:r>
              <a:rPr lang="en-US" b="1" dirty="0" smtClean="0"/>
              <a:t>(work unit).</a:t>
            </a:r>
          </a:p>
          <a:p>
            <a:r>
              <a:rPr lang="en-US" b="1" dirty="0"/>
              <a:t>Separate welfare provisions for rural and urban populations; inferior or non-existent for rural </a:t>
            </a:r>
            <a:r>
              <a:rPr lang="en-US" b="1" dirty="0" smtClean="0"/>
              <a:t>population: food, when rationed; health care; housing; education; unemployment</a:t>
            </a:r>
            <a:r>
              <a:rPr lang="en-US" b="1" dirty="0"/>
              <a:t>, disability, and retirement benefits.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</a:rPr>
              <a:t>Sleeping arrangements of </a:t>
            </a:r>
            <a:r>
              <a:rPr lang="en-US" b="1" dirty="0" smtClean="0">
                <a:solidFill>
                  <a:srgbClr val="3333FF"/>
                </a:solidFill>
              </a:rPr>
              <a:t>some migrant </a:t>
            </a:r>
            <a:r>
              <a:rPr lang="en-US" b="1" dirty="0">
                <a:solidFill>
                  <a:srgbClr val="3333FF"/>
                </a:solidFill>
              </a:rPr>
              <a:t>workers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419600"/>
          </a:xfrm>
        </p:spPr>
        <p:txBody>
          <a:bodyPr/>
          <a:lstStyle/>
          <a:p>
            <a:r>
              <a:rPr lang="en-US" b="1" dirty="0" smtClean="0"/>
              <a:t>Factory dormitory, Dongguan, Guangdong, 2010.</a:t>
            </a:r>
          </a:p>
          <a:p>
            <a:r>
              <a:rPr lang="en-US" b="1" dirty="0" smtClean="0"/>
              <a:t>Construction workers, Beijing, 2007.</a:t>
            </a:r>
          </a:p>
          <a:p>
            <a:r>
              <a:rPr lang="en-US" b="1" dirty="0" smtClean="0"/>
              <a:t>Construction worker sleeping in unfinished building, Beijing, 1995.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8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074" name="Picture 2" descr="C:\Users\Don\Dropbox\2017_Manchester\images\Treiman Images\sleeping_arrangements_B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37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098" name="Picture 2" descr="C:\Users\Don\Dropbox\2017_Manchester\images\Treiman Images\on_street_B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39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122" name="Picture 2" descr="C:\Users\Don\Dropbox\2017_Manchester\images\Treiman Images\lying_down_B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82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Propensity score model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Adjusts for differences between those who never have gone out, those currently out in</a:t>
            </a:r>
          </a:p>
          <a:p>
            <a:pPr lvl="1"/>
            <a:r>
              <a:rPr lang="en-US" b="1" dirty="0" smtClean="0"/>
              <a:t>prevalence of illnesses, gender, and their interaction; years of schooling; age, age-squared, and their interaction with schooling; and size of place of residence prior to going out (dummies).</a:t>
            </a:r>
          </a:p>
          <a:p>
            <a:r>
              <a:rPr lang="en-US" b="1" dirty="0" smtClean="0"/>
              <a:t>Nearest neighbor matching with a caliper of .01 and common support.</a:t>
            </a:r>
          </a:p>
          <a:p>
            <a:r>
              <a:rPr lang="en-US" b="1" dirty="0" smtClean="0"/>
              <a:t>Reasonably well balanced:</a:t>
            </a:r>
          </a:p>
          <a:p>
            <a:pPr lvl="1"/>
            <a:r>
              <a:rPr lang="en-US" b="1" dirty="0" smtClean="0"/>
              <a:t>Mean bias is 5.11% after matching.</a:t>
            </a:r>
          </a:p>
          <a:p>
            <a:pPr lvl="1"/>
            <a:r>
              <a:rPr lang="en-US" b="1" dirty="0" smtClean="0"/>
              <a:t>12 of 16 variables have &lt; 5% bias, 3 have &lt; 10% bias, and 1 has &gt; 10% bias.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6857" r="12204" b="60508"/>
          <a:stretch/>
        </p:blipFill>
        <p:spPr>
          <a:xfrm>
            <a:off x="0" y="0"/>
            <a:ext cx="9144000" cy="48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7873" r="10232" b="48571"/>
          <a:stretch/>
        </p:blipFill>
        <p:spPr>
          <a:xfrm>
            <a:off x="0" y="13063"/>
            <a:ext cx="9144000" cy="65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4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8127" r="10232" b="58095"/>
          <a:stretch/>
        </p:blipFill>
        <p:spPr>
          <a:xfrm>
            <a:off x="1" y="6531"/>
            <a:ext cx="9126582" cy="50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60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7872" r="9739" b="57335"/>
          <a:stretch/>
        </p:blipFill>
        <p:spPr>
          <a:xfrm>
            <a:off x="0" y="15213"/>
            <a:ext cx="9144000" cy="51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57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8001" r="10395" b="48570"/>
          <a:stretch/>
        </p:blipFill>
        <p:spPr>
          <a:xfrm>
            <a:off x="19594" y="-1"/>
            <a:ext cx="9052560" cy="64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9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Contrast between local and migrant schools in Beijing, 2011 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6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4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are generally as expected. </a:t>
            </a:r>
          </a:p>
          <a:p>
            <a:pPr lvl="1"/>
            <a:r>
              <a:rPr lang="en-US" b="1" dirty="0" smtClean="0"/>
              <a:t>Migration dramatically increases income (86%).</a:t>
            </a:r>
          </a:p>
          <a:p>
            <a:pPr lvl="1"/>
            <a:r>
              <a:rPr lang="en-US" b="1" dirty="0" smtClean="0"/>
              <a:t>Migrants have harsher working conditions than rural non-migrants (a striking result).</a:t>
            </a:r>
          </a:p>
          <a:p>
            <a:pPr lvl="1"/>
            <a:r>
              <a:rPr lang="en-US" b="1" dirty="0" smtClean="0"/>
              <a:t>Migrants feel disrespected, less happy.</a:t>
            </a:r>
          </a:p>
          <a:p>
            <a:pPr lvl="1"/>
            <a:r>
              <a:rPr lang="en-US" b="1" dirty="0" smtClean="0"/>
              <a:t>Migrants more likely to be robbed.</a:t>
            </a:r>
          </a:p>
          <a:p>
            <a:pPr lvl="1"/>
            <a:r>
              <a:rPr lang="en-US" b="1" dirty="0" smtClean="0"/>
              <a:t>Migrants less likely to have medical insurance, but more likely to have seen a doctor; eat better; practice better hygiene.</a:t>
            </a:r>
          </a:p>
          <a:p>
            <a:pPr lvl="1"/>
            <a:r>
              <a:rPr lang="en-US" b="1" dirty="0" smtClean="0"/>
              <a:t>Migrants less likely to have insomnia (fatigue?)</a:t>
            </a:r>
          </a:p>
          <a:p>
            <a:pPr lvl="1"/>
            <a:r>
              <a:rPr lang="en-US" b="1" dirty="0" smtClean="0"/>
              <a:t>No difference in self-reported health. 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5: Long-term consequences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What are the consequences of migration for occupational status, level of living?  (Over-time fixed-effects analysis for those with rural </a:t>
            </a:r>
            <a:r>
              <a:rPr lang="en-US" b="1" i="1" dirty="0" err="1" smtClean="0"/>
              <a:t>hukou</a:t>
            </a:r>
            <a:r>
              <a:rPr lang="en-US" b="1" i="1" dirty="0" smtClean="0"/>
              <a:t> </a:t>
            </a:r>
            <a:r>
              <a:rPr lang="en-US" b="1" dirty="0" smtClean="0"/>
              <a:t>who had never migrated as of 5 years earlier.)</a:t>
            </a:r>
          </a:p>
          <a:p>
            <a:r>
              <a:rPr lang="en-US" b="1" dirty="0" smtClean="0"/>
              <a:t>Contrasts: never out; former (out and back in past 5 years); currently out.</a:t>
            </a:r>
          </a:p>
          <a:p>
            <a:r>
              <a:rPr lang="en-US" b="1" dirty="0" smtClean="0"/>
              <a:t>Expectations:</a:t>
            </a:r>
          </a:p>
          <a:p>
            <a:pPr lvl="1"/>
            <a:r>
              <a:rPr lang="en-US" b="1" dirty="0" smtClean="0"/>
              <a:t>Current migrants will have higher occupational status (ISEI) and be less likely to work in agriculture than never migrants.  The more interesting question—what about former migrants?</a:t>
            </a:r>
          </a:p>
          <a:p>
            <a:pPr lvl="1"/>
            <a:r>
              <a:rPr lang="en-US" b="1" dirty="0" smtClean="0"/>
              <a:t>Former migrants will have more consumer durables than never migrants, but current migrants will not, due to restricted living conditions.  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7492" r="9903" b="54286"/>
          <a:stretch/>
        </p:blipFill>
        <p:spPr>
          <a:xfrm>
            <a:off x="19593" y="-4381"/>
            <a:ext cx="9052560" cy="56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16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Summary 5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are mixed but generally as expected. </a:t>
            </a:r>
          </a:p>
          <a:p>
            <a:pPr lvl="1"/>
            <a:r>
              <a:rPr lang="en-US" b="1" dirty="0" smtClean="0"/>
              <a:t>Current migrants tend to work at slightly higher status jobs than never or former migrants.</a:t>
            </a:r>
          </a:p>
          <a:p>
            <a:pPr lvl="1"/>
            <a:r>
              <a:rPr lang="en-US" b="1" dirty="0" smtClean="0"/>
              <a:t>More interestingly, returned migrants gain no advantage in terms of avoiding agriculture or upgrading their occupational status relative to those who have never migrated.</a:t>
            </a:r>
          </a:p>
          <a:p>
            <a:pPr lvl="1"/>
            <a:r>
              <a:rPr lang="en-US" b="1" dirty="0" smtClean="0"/>
              <a:t>But migration pays off in terms of an improved level of living, as measured by the number of consumer durables possessed by returned migrants.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Conclusions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Internal migration in China largely follows the pattern of labor migration elsewhere:</a:t>
            </a:r>
          </a:p>
          <a:p>
            <a:pPr lvl="1"/>
            <a:r>
              <a:rPr lang="en-US" b="1" dirty="0" smtClean="0"/>
              <a:t>Migration is selective of the young, especially young men, and of the healthy.</a:t>
            </a:r>
          </a:p>
          <a:p>
            <a:pPr lvl="1"/>
            <a:r>
              <a:rPr lang="en-US" b="1" dirty="0" smtClean="0"/>
              <a:t>People typically, but not entirely, go out directly from middle school, w/o previous employment and prior to marriage. </a:t>
            </a:r>
          </a:p>
          <a:p>
            <a:pPr lvl="1"/>
            <a:r>
              <a:rPr lang="en-US" b="1" dirty="0" smtClean="0"/>
              <a:t>Even controlling for selectivity, migration appears to be economically advantageous, yielding much higher income than for those left behind and a higher level of living for returned migrants.</a:t>
            </a:r>
          </a:p>
          <a:p>
            <a:pPr lvl="1"/>
            <a:r>
              <a:rPr lang="en-US" b="1" dirty="0" smtClean="0"/>
              <a:t>But migration is also costly, resulting in difficult working and living conditions and psychological stress. 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Thank you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Don\Dropbox\2017_Manchester\images\Treiman Images\local_school_B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0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Migration trends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Severe restrictions on migration from 1961-1978 (end of Great Leap Forward to beginning of Economic Reform) [hotel room example].</a:t>
            </a:r>
          </a:p>
          <a:p>
            <a:r>
              <a:rPr lang="en-US" b="1" dirty="0" smtClean="0"/>
              <a:t>Increasing migration since then, due to</a:t>
            </a:r>
          </a:p>
          <a:p>
            <a:pPr lvl="1"/>
            <a:r>
              <a:rPr lang="en-US" b="1" dirty="0" smtClean="0"/>
              <a:t>Push: “family responsibility system,” resulting agricultural labor surplus.</a:t>
            </a:r>
          </a:p>
          <a:p>
            <a:pPr lvl="1"/>
            <a:r>
              <a:rPr lang="en-US" b="1" dirty="0" smtClean="0"/>
              <a:t>Pull: economic expansion in urban areas, e.g.,  Guangdong, resulting in need for low-level labor (export-oriented manufacturing,  construction, service, and sales).  Will show occupational distribution later.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Current migration rates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b="1" dirty="0" smtClean="0"/>
              <a:t>As of 2010, 221 million people lived other than where they were registered, 17% of the Chinese population </a:t>
            </a:r>
            <a:r>
              <a:rPr lang="en-US" sz="2000" b="1" dirty="0" smtClean="0"/>
              <a:t>(Liang, Li, and Ma 2014).</a:t>
            </a:r>
          </a:p>
          <a:p>
            <a:r>
              <a:rPr lang="en-US" b="1" dirty="0" smtClean="0"/>
              <a:t>Among adults, the percentage is about the same: in our 2008 data, 16% of people age 18-64 lack local </a:t>
            </a:r>
            <a:r>
              <a:rPr lang="en-US" b="1" i="1" dirty="0" err="1" smtClean="0"/>
              <a:t>hukou</a:t>
            </a:r>
            <a:r>
              <a:rPr lang="en-US" b="1" dirty="0" smtClean="0"/>
              <a:t> (18% of men and 14% of women).</a:t>
            </a:r>
            <a:r>
              <a:rPr lang="en-US" b="1" i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Migration is complex—both the process and the way it is measured.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51032</TotalTime>
  <Words>1989</Words>
  <Application>Microsoft Office PowerPoint</Application>
  <PresentationFormat>On-screen Show (4:3)</PresentationFormat>
  <Paragraphs>241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Internal Migration in China </vt:lpstr>
      <vt:lpstr>Outline</vt:lpstr>
      <vt:lpstr>The hukou system</vt:lpstr>
      <vt:lpstr>Hukou system (2)</vt:lpstr>
      <vt:lpstr>Contrast between local and migrant schools in Beijing, 2011 </vt:lpstr>
      <vt:lpstr>PowerPoint Presentation</vt:lpstr>
      <vt:lpstr>PowerPoint Presentation</vt:lpstr>
      <vt:lpstr>Migration trends</vt:lpstr>
      <vt:lpstr>Current migration rates</vt:lpstr>
      <vt:lpstr>1. Hukou and residential mobility between age 14 and date of survey</vt:lpstr>
      <vt:lpstr>PowerPoint Presentation</vt:lpstr>
      <vt:lpstr>Two rural-to-urban paths</vt:lpstr>
      <vt:lpstr>PowerPoint Presentation</vt:lpstr>
      <vt:lpstr>Methodological aside</vt:lpstr>
      <vt:lpstr>Focus of today’s presentation</vt:lpstr>
      <vt:lpstr>2. Determinants</vt:lpstr>
      <vt:lpstr>2. Determinants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2</vt:lpstr>
      <vt:lpstr>Summary 2 (continued)</vt:lpstr>
      <vt:lpstr>3. Dynamics</vt:lpstr>
      <vt:lpstr> Migrant workers in “village” between Hangzhou and Shanghai, 2007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3</vt:lpstr>
      <vt:lpstr>Summary 3 (continued)</vt:lpstr>
      <vt:lpstr>Summary 3 (continued)</vt:lpstr>
      <vt:lpstr>4: Short-term consequences</vt:lpstr>
      <vt:lpstr>Sleeping arrangements of some migrant workers </vt:lpstr>
      <vt:lpstr>PowerPoint Presentation</vt:lpstr>
      <vt:lpstr>PowerPoint Presentation</vt:lpstr>
      <vt:lpstr>PowerPoint Presentation</vt:lpstr>
      <vt:lpstr>Propensity score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4</vt:lpstr>
      <vt:lpstr>5: Long-term consequences</vt:lpstr>
      <vt:lpstr>PowerPoint Presentation</vt:lpstr>
      <vt:lpstr>Summary 5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Migration in Contemporary China</dc:title>
  <dc:creator>Donald J. Treiman</dc:creator>
  <cp:lastModifiedBy>Don Treiman</cp:lastModifiedBy>
  <cp:revision>785</cp:revision>
  <cp:lastPrinted>2017-09-25T22:14:16Z</cp:lastPrinted>
  <dcterms:created xsi:type="dcterms:W3CDTF">2009-03-07T14:18:54Z</dcterms:created>
  <dcterms:modified xsi:type="dcterms:W3CDTF">2022-04-13T18:14:32Z</dcterms:modified>
</cp:coreProperties>
</file>